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72" r:id="rId1"/>
  </p:sldMasterIdLst>
  <p:notesMasterIdLst>
    <p:notesMasterId r:id="rId7"/>
  </p:notesMasterIdLst>
  <p:handoutMasterIdLst>
    <p:handoutMasterId r:id="rId8"/>
  </p:handoutMasterIdLst>
  <p:sldIdLst>
    <p:sldId id="256" r:id="rId2"/>
    <p:sldId id="403" r:id="rId3"/>
    <p:sldId id="402" r:id="rId4"/>
    <p:sldId id="404" r:id="rId5"/>
    <p:sldId id="269" r:id="rId6"/>
  </p:sldIdLst>
  <p:sldSz cx="12192000" cy="6858000"/>
  <p:notesSz cx="9601200" cy="7315200"/>
  <p:embeddedFontLst>
    <p:embeddedFont>
      <p:font typeface="맑은 고딕" panose="020B0503020000020004" pitchFamily="50" charset="-127"/>
      <p:regular r:id="rId9"/>
      <p:bold r:id="rId10"/>
    </p:embeddedFont>
    <p:embeddedFont>
      <p:font typeface="에스코어 드림 4 Regular" panose="020B0503030302020204" pitchFamily="34" charset="-127"/>
      <p:regular r:id="rId11"/>
    </p:embeddedFont>
    <p:embeddedFont>
      <p:font typeface="에스코어 드림 5 Medium" panose="020B0503030302020204" pitchFamily="34" charset="-127"/>
      <p:regular r:id="rId12"/>
    </p:embeddedFont>
    <p:embeddedFont>
      <p:font typeface="에스코어 드림 6 Bold" panose="020B0703030302020204" pitchFamily="34" charset="-127"/>
      <p:bold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7" pos="439" userDrawn="1">
          <p15:clr>
            <a:srgbClr val="A4A3A4"/>
          </p15:clr>
        </p15:guide>
        <p15:guide id="9" pos="7287" userDrawn="1">
          <p15:clr>
            <a:srgbClr val="A4A3A4"/>
          </p15:clr>
        </p15:guide>
        <p15:guide id="10" pos="619" userDrawn="1">
          <p15:clr>
            <a:srgbClr val="A4A3A4"/>
          </p15:clr>
        </p15:guide>
        <p15:guide id="11" orient="horz" pos="822" userDrawn="1">
          <p15:clr>
            <a:srgbClr val="A4A3A4"/>
          </p15:clr>
        </p15:guide>
        <p15:guide id="12" orient="horz" pos="293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BE7"/>
    <a:srgbClr val="00FFFF"/>
    <a:srgbClr val="FE00FE"/>
    <a:srgbClr val="FF00FF"/>
    <a:srgbClr val="3CB371"/>
    <a:srgbClr val="000000"/>
    <a:srgbClr val="F7E1F6"/>
    <a:srgbClr val="9ECAE1"/>
    <a:srgbClr val="FFC000"/>
    <a:srgbClr val="FBE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78852" autoAdjust="0"/>
  </p:normalViewPr>
  <p:slideViewPr>
    <p:cSldViewPr snapToGrid="0" showGuides="1">
      <p:cViewPr varScale="1">
        <p:scale>
          <a:sx n="83" d="100"/>
          <a:sy n="83" d="100"/>
        </p:scale>
        <p:origin x="1048" y="68"/>
      </p:cViewPr>
      <p:guideLst>
        <p:guide pos="439"/>
        <p:guide pos="7287"/>
        <p:guide pos="619"/>
        <p:guide orient="horz" pos="822"/>
        <p:guide orient="horz" pos="293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260" y="64"/>
      </p:cViewPr>
      <p:guideLst>
        <p:guide orient="horz" pos="2304"/>
        <p:guide pos="30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03496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160520" cy="36703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438458" y="1"/>
            <a:ext cx="4160520" cy="36703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9FC0BD32-9E2E-4BC3-A3FB-2EBBE8868A74}" type="datetimeFigureOut">
              <a:rPr lang="ko-KR" altLang="en-US" smtClean="0"/>
              <a:t>2026-01-23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06675" y="914400"/>
            <a:ext cx="4387850" cy="2468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60120" y="3520439"/>
            <a:ext cx="7680960" cy="2880361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948171"/>
            <a:ext cx="4160520" cy="367029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438458" y="6948171"/>
            <a:ext cx="4160520" cy="367029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5F60491-CF48-4B7C-984D-BA9063B5BD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08889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606675" y="914400"/>
            <a:ext cx="4387850" cy="24685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r>
              <a:rPr lang="ko-KR" altLang="en-US" sz="1300" dirty="0"/>
              <a:t>안녕하십니까</a:t>
            </a:r>
            <a:r>
              <a:rPr lang="en-US" altLang="ko-KR" sz="1300" dirty="0"/>
              <a:t>. </a:t>
            </a:r>
            <a:r>
              <a:rPr lang="ko-KR" altLang="en-US" sz="1300" dirty="0"/>
              <a:t>저는 </a:t>
            </a:r>
            <a:r>
              <a:rPr lang="ko-KR" altLang="en-US" sz="1300" dirty="0" err="1"/>
              <a:t>데이터사이언스전문대학원</a:t>
            </a:r>
            <a:r>
              <a:rPr lang="ko-KR" altLang="en-US" sz="1300" dirty="0"/>
              <a:t> 석사과정생 박민서입니다</a:t>
            </a:r>
            <a:r>
              <a:rPr lang="en-US" altLang="ko-KR" sz="1300" dirty="0"/>
              <a:t>.</a:t>
            </a:r>
            <a:r>
              <a:rPr lang="ko-KR" altLang="en-US" sz="1300" dirty="0"/>
              <a:t> 오늘 제 석사학위논문 주제인 ‘축구 선수의 움직임 예측을 위한 그래프 기반 </a:t>
            </a:r>
            <a:r>
              <a:rPr lang="en-US" altLang="ko-KR" sz="1300" dirty="0"/>
              <a:t>conditional diffusion model’</a:t>
            </a:r>
            <a:r>
              <a:rPr lang="ko-KR" altLang="en-US" sz="1300" dirty="0"/>
              <a:t>에 관해 말씀드리겠습니다</a:t>
            </a:r>
            <a:r>
              <a:rPr lang="en-US" altLang="ko-KR" sz="1300" dirty="0"/>
              <a:t>.</a:t>
            </a:r>
            <a:endParaRPr lang="ko-KR" altLang="en-US" sz="1300" dirty="0"/>
          </a:p>
        </p:txBody>
      </p:sp>
    </p:spTree>
    <p:extLst>
      <p:ext uri="{BB962C8B-B14F-4D97-AF65-F5344CB8AC3E}">
        <p14:creationId xmlns:p14="http://schemas.microsoft.com/office/powerpoint/2010/main" val="1787970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89424-14EB-6A98-B721-89B2E2E74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E873CE0-7B54-CF7F-4ED0-3443D89119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606675" y="914400"/>
            <a:ext cx="4387850" cy="2468563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5E0C133-C548-65A0-8A79-335207E076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83508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C476CC-D8F8-3AC7-DFDA-9CDD517DCD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394EDB9-B01A-AFC1-3B29-D3E43B85F0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606675" y="914400"/>
            <a:ext cx="4387850" cy="2468563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AE26E50-F4AA-9CC3-EFB9-FB0A69EDEF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95551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606675" y="914400"/>
            <a:ext cx="4387850" cy="24685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9583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C764DE79-268F-4C1A-8933-263129D2AF90}" type="datetimeFigureOut">
              <a:rPr lang="en-US" smtClean="0"/>
              <a:pPr/>
              <a:t>1/23/2026</a:t>
            </a:fld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BF4DD306-941C-4514-9891-D86491A8105A}" type="slidenum">
              <a:rPr lang="ko-KR" altLang="en-US" smtClean="0"/>
              <a:pPr/>
              <a:t>‹#›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04F1A0E-4670-5314-AEC7-20762EBE5F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025" y="6371533"/>
            <a:ext cx="2679497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73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28108-2D35-43CC-B257-D182A97E8C5E}" type="datetime1">
              <a:rPr lang="ko-KR" altLang="en-US" smtClean="0"/>
              <a:t>2026-01-23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344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F00BE-2056-4274-BFFA-C6B3C38F339A}" type="datetime1">
              <a:rPr lang="ko-KR" altLang="en-US" smtClean="0"/>
              <a:t>2026-01-23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310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EA97C-FCE3-4A1A-B2D5-8A82497E57C2}" type="datetime1">
              <a:rPr lang="ko-KR" altLang="en-US" smtClean="0"/>
              <a:t>2026-01-23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2DD66AD-F0DD-B77E-FC30-2417BBA4BAE5}"/>
              </a:ext>
            </a:extLst>
          </p:cNvPr>
          <p:cNvGrpSpPr/>
          <p:nvPr userDrawn="1"/>
        </p:nvGrpSpPr>
        <p:grpSpPr>
          <a:xfrm flipV="1">
            <a:off x="2" y="6762751"/>
            <a:ext cx="12191999" cy="102869"/>
            <a:chOff x="1" y="6721475"/>
            <a:chExt cx="12191998" cy="13652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1B74138-92ED-BA51-2A7E-FA01CAADB883}"/>
                </a:ext>
              </a:extLst>
            </p:cNvPr>
            <p:cNvSpPr/>
            <p:nvPr userDrawn="1"/>
          </p:nvSpPr>
          <p:spPr>
            <a:xfrm>
              <a:off x="1" y="6721475"/>
              <a:ext cx="9633526" cy="136526"/>
            </a:xfrm>
            <a:prstGeom prst="rect">
              <a:avLst/>
            </a:prstGeom>
            <a:solidFill>
              <a:srgbClr val="06255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DB04812-9A52-763F-A42A-34A9A6BE0357}"/>
                </a:ext>
              </a:extLst>
            </p:cNvPr>
            <p:cNvSpPr/>
            <p:nvPr userDrawn="1"/>
          </p:nvSpPr>
          <p:spPr>
            <a:xfrm>
              <a:off x="9633527" y="6721475"/>
              <a:ext cx="2558472" cy="1365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62A47ED-2AC4-2417-874A-668476BC9ECC}"/>
              </a:ext>
            </a:extLst>
          </p:cNvPr>
          <p:cNvSpPr/>
          <p:nvPr userDrawn="1"/>
        </p:nvSpPr>
        <p:spPr>
          <a:xfrm>
            <a:off x="1" y="-2595"/>
            <a:ext cx="12192000" cy="290462"/>
          </a:xfrm>
          <a:prstGeom prst="rect">
            <a:avLst/>
          </a:prstGeom>
          <a:solidFill>
            <a:srgbClr val="06255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3149E39-0F4A-B9A5-34A5-76332212D8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5884" y="377827"/>
            <a:ext cx="2679499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40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8539C-08DE-4763-96E4-67EE92D23E1A}" type="datetime1">
              <a:rPr lang="ko-KR" altLang="en-US" smtClean="0"/>
              <a:t>2026-01-23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4A61283-58C7-4DEA-7E2E-D4BF73AEB63C}"/>
              </a:ext>
            </a:extLst>
          </p:cNvPr>
          <p:cNvCxnSpPr/>
          <p:nvPr userDrawn="1"/>
        </p:nvCxnSpPr>
        <p:spPr>
          <a:xfrm>
            <a:off x="0" y="740833"/>
            <a:ext cx="10447867" cy="0"/>
          </a:xfrm>
          <a:prstGeom prst="line">
            <a:avLst/>
          </a:prstGeom>
          <a:ln w="6350">
            <a:solidFill>
              <a:srgbClr val="06255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046DA5E1-4922-88C2-2CAF-47BB8A130C94}"/>
              </a:ext>
            </a:extLst>
          </p:cNvPr>
          <p:cNvGrpSpPr/>
          <p:nvPr userDrawn="1"/>
        </p:nvGrpSpPr>
        <p:grpSpPr>
          <a:xfrm flipV="1">
            <a:off x="2" y="6762751"/>
            <a:ext cx="12191999" cy="102869"/>
            <a:chOff x="1" y="6721475"/>
            <a:chExt cx="12191998" cy="136526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AC8891B-4B70-C5A2-B0CB-B54D3D88BFF9}"/>
                </a:ext>
              </a:extLst>
            </p:cNvPr>
            <p:cNvSpPr/>
            <p:nvPr userDrawn="1"/>
          </p:nvSpPr>
          <p:spPr>
            <a:xfrm>
              <a:off x="1" y="6721475"/>
              <a:ext cx="9633526" cy="136526"/>
            </a:xfrm>
            <a:prstGeom prst="rect">
              <a:avLst/>
            </a:prstGeom>
            <a:solidFill>
              <a:srgbClr val="06255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811860C-4793-79AF-EB3B-0F5229F9E7AA}"/>
                </a:ext>
              </a:extLst>
            </p:cNvPr>
            <p:cNvSpPr/>
            <p:nvPr userDrawn="1"/>
          </p:nvSpPr>
          <p:spPr>
            <a:xfrm>
              <a:off x="9633527" y="6721475"/>
              <a:ext cx="2558472" cy="1365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8E8E60-4785-A5D0-3ADA-B39B826FD2E7}"/>
              </a:ext>
            </a:extLst>
          </p:cNvPr>
          <p:cNvSpPr/>
          <p:nvPr userDrawn="1"/>
        </p:nvSpPr>
        <p:spPr>
          <a:xfrm>
            <a:off x="1" y="180804"/>
            <a:ext cx="391887" cy="374995"/>
          </a:xfrm>
          <a:prstGeom prst="rect">
            <a:avLst/>
          </a:prstGeom>
          <a:solidFill>
            <a:srgbClr val="062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A8795C6-90C1-669D-0B5D-01BF6495F6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484" y="124336"/>
            <a:ext cx="2679499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6259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DB526-1960-4DAA-88BB-817AB880EF9B}" type="datetime1">
              <a:rPr lang="ko-KR" altLang="en-US" smtClean="0"/>
              <a:t>2026-01-23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288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FE57-773C-4397-B3F9-CB32214EBA93}" type="datetime1">
              <a:rPr lang="ko-KR" altLang="en-US" smtClean="0"/>
              <a:t>2026-01-23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0884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FA8A7-AF04-41BF-98C9-281E1D14E5A5}" type="datetime1">
              <a:rPr lang="ko-KR" altLang="en-US" smtClean="0"/>
              <a:t>2026-01-23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392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24ADF-51D9-4DDE-AE3D-64685FCA5F5E}" type="datetime1">
              <a:rPr lang="ko-KR" altLang="en-US" smtClean="0"/>
              <a:t>2026-01-23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717569E-8363-2473-2095-3D3CE0BD91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025" y="6371533"/>
            <a:ext cx="2679497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367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F0E7B-8ABE-4B5C-87ED-88B79196F3EA}" type="datetime1">
              <a:rPr lang="ko-KR" altLang="en-US" smtClean="0"/>
              <a:t>2026-01-23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7323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EA4CC-0F9B-41F7-BCAF-46DA7A036076}" type="datetime1">
              <a:rPr lang="ko-KR" altLang="en-US" smtClean="0"/>
              <a:t>2026-01-23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8999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A85E6C-75FE-4FD1-AB4B-EAB957CD26EA}" type="datetime1">
              <a:rPr lang="ko-KR" altLang="en-US" smtClean="0"/>
              <a:pPr/>
              <a:t>2026-01-23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4DD306-941C-4514-9891-D86491A8105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8086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5813D-D4A8-1CDC-987B-27A5D69E0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2080" y="1445849"/>
            <a:ext cx="9387840" cy="812483"/>
          </a:xfrm>
          <a:ln>
            <a:solidFill>
              <a:schemeClr val="bg1">
                <a:alpha val="0"/>
              </a:schemeClr>
            </a:solidFill>
          </a:ln>
        </p:spPr>
        <p:txBody>
          <a:bodyPr anchor="ctr">
            <a:noAutofit/>
          </a:bodyPr>
          <a:lstStyle/>
          <a:p>
            <a:r>
              <a:rPr lang="en-US" altLang="ko-KR" sz="3200" b="1" dirty="0">
                <a:latin typeface="+mj-lt"/>
                <a:ea typeface="에스코어 드림 7 ExtraBold" panose="020B0803030302020204" pitchFamily="34" charset="-127"/>
                <a:cs typeface="Times New Roman" panose="02020603050405020304" pitchFamily="18" charset="0"/>
              </a:rPr>
              <a:t>1</a:t>
            </a:r>
            <a:r>
              <a:rPr lang="ko-KR" altLang="en-US" sz="3200" b="1" dirty="0">
                <a:latin typeface="+mj-lt"/>
                <a:ea typeface="에스코어 드림 7 ExtraBold" panose="020B0803030302020204" pitchFamily="34" charset="-127"/>
                <a:cs typeface="Times New Roman" panose="02020603050405020304" pitchFamily="18" charset="0"/>
              </a:rPr>
              <a:t>일차 수업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BEC1D9-2952-F316-5661-047D4ED51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6099"/>
            <a:ext cx="9144000" cy="1997410"/>
          </a:xfrm>
          <a:ln>
            <a:noFill/>
          </a:ln>
        </p:spPr>
        <p:txBody>
          <a:bodyPr anchor="ctr">
            <a:noAutofit/>
          </a:bodyPr>
          <a:lstStyle/>
          <a:p>
            <a:r>
              <a:rPr lang="ko-KR" altLang="en-US" sz="18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+mn-ea"/>
                <a:ea typeface="+mn-ea"/>
                <a:cs typeface="Times New Roman" panose="02020603050405020304" pitchFamily="18" charset="0"/>
              </a:rPr>
              <a:t>부산대학교 </a:t>
            </a:r>
            <a:endParaRPr lang="en-US" altLang="ko-KR" sz="1800" dirty="0">
              <a:ln>
                <a:solidFill>
                  <a:schemeClr val="bg1">
                    <a:alpha val="0"/>
                  </a:schemeClr>
                </a:solidFill>
              </a:ln>
              <a:latin typeface="+mn-ea"/>
              <a:ea typeface="+mn-ea"/>
              <a:cs typeface="Times New Roman" panose="02020603050405020304" pitchFamily="18" charset="0"/>
            </a:endParaRPr>
          </a:p>
          <a:p>
            <a:r>
              <a:rPr lang="ko-KR" altLang="en-US" sz="18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+mn-ea"/>
                <a:ea typeface="+mn-ea"/>
                <a:cs typeface="Times New Roman" panose="02020603050405020304" pitchFamily="18" charset="0"/>
              </a:rPr>
              <a:t>데이터사이언스전문대학원</a:t>
            </a:r>
            <a:endParaRPr lang="en-US" altLang="ko-KR" sz="1800" dirty="0">
              <a:ln>
                <a:solidFill>
                  <a:schemeClr val="bg1">
                    <a:alpha val="0"/>
                  </a:schemeClr>
                </a:solidFill>
              </a:ln>
              <a:latin typeface="+mn-ea"/>
              <a:ea typeface="+mn-ea"/>
              <a:cs typeface="Times New Roman" panose="02020603050405020304" pitchFamily="18" charset="0"/>
            </a:endParaRPr>
          </a:p>
          <a:p>
            <a:r>
              <a:rPr lang="ko-KR" altLang="en-US" sz="18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+mn-ea"/>
                <a:ea typeface="+mn-ea"/>
                <a:cs typeface="Times New Roman" panose="02020603050405020304" pitchFamily="18" charset="0"/>
              </a:rPr>
              <a:t>석사과정 박민서</a:t>
            </a:r>
            <a:endParaRPr lang="en-US" altLang="ko-KR" sz="1800" dirty="0">
              <a:ln>
                <a:solidFill>
                  <a:schemeClr val="bg1">
                    <a:alpha val="0"/>
                  </a:schemeClr>
                </a:solidFill>
              </a:ln>
              <a:latin typeface="+mn-ea"/>
              <a:ea typeface="+mn-ea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6EA94D5-A1F9-16DC-DDC7-A64DC7B67188}"/>
              </a:ext>
            </a:extLst>
          </p:cNvPr>
          <p:cNvCxnSpPr>
            <a:cxnSpLocks/>
          </p:cNvCxnSpPr>
          <p:nvPr/>
        </p:nvCxnSpPr>
        <p:spPr>
          <a:xfrm>
            <a:off x="1463040" y="2369291"/>
            <a:ext cx="926592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부제목 2">
            <a:extLst>
              <a:ext uri="{FF2B5EF4-FFF2-40B4-BE49-F238E27FC236}">
                <a16:creationId xmlns:a16="http://schemas.microsoft.com/office/drawing/2014/main" id="{A9A9E742-5CBD-41C7-81D2-7E61AF483D92}"/>
              </a:ext>
            </a:extLst>
          </p:cNvPr>
          <p:cNvSpPr txBox="1">
            <a:spLocks/>
          </p:cNvSpPr>
          <p:nvPr/>
        </p:nvSpPr>
        <p:spPr>
          <a:xfrm>
            <a:off x="1402080" y="2397868"/>
            <a:ext cx="9387840" cy="3468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b="1">
                <a:ln>
                  <a:solidFill>
                    <a:schemeClr val="bg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defRPr>
            </a:lvl1pPr>
            <a:lvl2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/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pPr>
              <a:lnSpc>
                <a:spcPct val="100000"/>
              </a:lnSpc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times" panose="02020603050405020304" pitchFamily="18" charset="0"/>
              </a:rPr>
              <a:t>2026-1 DS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times" panose="02020603050405020304" pitchFamily="18" charset="0"/>
              </a:rPr>
              <a:t>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times" panose="02020603050405020304" pitchFamily="18" charset="0"/>
              </a:rPr>
              <a:t>Bootcamp</a:t>
            </a:r>
          </a:p>
        </p:txBody>
      </p:sp>
    </p:spTree>
    <p:extLst>
      <p:ext uri="{BB962C8B-B14F-4D97-AF65-F5344CB8AC3E}">
        <p14:creationId xmlns:p14="http://schemas.microsoft.com/office/powerpoint/2010/main" val="2656846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7374FE0-6030-3FC6-3E98-8FCC629FFC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2</a:t>
            </a:fld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C0D51544-8271-DF24-9953-EF748433F71E}"/>
              </a:ext>
            </a:extLst>
          </p:cNvPr>
          <p:cNvCxnSpPr/>
          <p:nvPr/>
        </p:nvCxnSpPr>
        <p:spPr>
          <a:xfrm>
            <a:off x="508474" y="672193"/>
            <a:ext cx="2939143" cy="0"/>
          </a:xfrm>
          <a:prstGeom prst="line">
            <a:avLst/>
          </a:prstGeom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977552D6-E593-67FA-8FA7-5BFE9BA75153}"/>
              </a:ext>
            </a:extLst>
          </p:cNvPr>
          <p:cNvCxnSpPr/>
          <p:nvPr/>
        </p:nvCxnSpPr>
        <p:spPr>
          <a:xfrm>
            <a:off x="508474" y="1368615"/>
            <a:ext cx="2939143" cy="0"/>
          </a:xfrm>
          <a:prstGeom prst="line">
            <a:avLst/>
          </a:prstGeom>
          <a:ln>
            <a:solidFill>
              <a:srgbClr val="00206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873B1AE-CED7-0F72-C456-8C99CB42D007}"/>
              </a:ext>
            </a:extLst>
          </p:cNvPr>
          <p:cNvSpPr txBox="1"/>
          <p:nvPr/>
        </p:nvSpPr>
        <p:spPr>
          <a:xfrm>
            <a:off x="508474" y="726170"/>
            <a:ext cx="29391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CONTENTS</a:t>
            </a:r>
            <a:endParaRPr lang="ko-KR" altLang="en-US" sz="3200" dirty="0">
              <a:ln>
                <a:solidFill>
                  <a:schemeClr val="tx1">
                    <a:alpha val="0"/>
                  </a:schemeClr>
                </a:solidFill>
              </a:ln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65EEBA57-CD37-3D76-E3F2-47A1AA335438}"/>
              </a:ext>
            </a:extLst>
          </p:cNvPr>
          <p:cNvGrpSpPr/>
          <p:nvPr/>
        </p:nvGrpSpPr>
        <p:grpSpPr>
          <a:xfrm>
            <a:off x="980411" y="2052848"/>
            <a:ext cx="4956899" cy="400110"/>
            <a:chOff x="738204" y="1844295"/>
            <a:chExt cx="4956898" cy="400109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3065791-5359-445A-7D01-3869FBE0F857}"/>
                </a:ext>
              </a:extLst>
            </p:cNvPr>
            <p:cNvSpPr txBox="1"/>
            <p:nvPr/>
          </p:nvSpPr>
          <p:spPr>
            <a:xfrm>
              <a:off x="1321223" y="1844295"/>
              <a:ext cx="4373879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What is Programming?</a:t>
              </a:r>
              <a:endPara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grpSp>
          <p:nvGrpSpPr>
            <p:cNvPr id="20" name="그룹 19">
              <a:extLst>
                <a:ext uri="{FF2B5EF4-FFF2-40B4-BE49-F238E27FC236}">
                  <a16:creationId xmlns:a16="http://schemas.microsoft.com/office/drawing/2014/main" id="{07D9FCD8-7782-0D2A-0731-A82E74E863D6}"/>
                </a:ext>
              </a:extLst>
            </p:cNvPr>
            <p:cNvGrpSpPr/>
            <p:nvPr/>
          </p:nvGrpSpPr>
          <p:grpSpPr>
            <a:xfrm>
              <a:off x="738204" y="1862381"/>
              <a:ext cx="360000" cy="363938"/>
              <a:chOff x="738204" y="1988837"/>
              <a:chExt cx="297000" cy="297000"/>
            </a:xfrm>
          </p:grpSpPr>
          <p:sp>
            <p:nvSpPr>
              <p:cNvPr id="21" name="사각형: 둥근 모서리 20">
                <a:extLst>
                  <a:ext uri="{FF2B5EF4-FFF2-40B4-BE49-F238E27FC236}">
                    <a16:creationId xmlns:a16="http://schemas.microsoft.com/office/drawing/2014/main" id="{7E8C0B6B-D81C-8828-2CCD-36BA3589A642}"/>
                  </a:ext>
                </a:extLst>
              </p:cNvPr>
              <p:cNvSpPr/>
              <p:nvPr/>
            </p:nvSpPr>
            <p:spPr>
              <a:xfrm>
                <a:off x="738204" y="1988837"/>
                <a:ext cx="297000" cy="297000"/>
              </a:xfrm>
              <a:prstGeom prst="roundRect">
                <a:avLst>
                  <a:gd name="adj" fmla="val 12828"/>
                </a:avLst>
              </a:prstGeom>
              <a:solidFill>
                <a:srgbClr val="062552"/>
              </a:solidFill>
              <a:ln>
                <a:solidFill>
                  <a:srgbClr val="005023">
                    <a:alpha val="0"/>
                  </a:srgbClr>
                </a:solidFill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9D0B4EDB-6214-79EE-95EA-67F8FAD7DAE9}"/>
                  </a:ext>
                </a:extLst>
              </p:cNvPr>
              <p:cNvSpPr txBox="1"/>
              <p:nvPr/>
            </p:nvSpPr>
            <p:spPr>
              <a:xfrm>
                <a:off x="738204" y="2005474"/>
                <a:ext cx="297000" cy="263726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5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1</a:t>
                </a:r>
                <a:endParaRPr lang="ko-KR" altLang="en-US" sz="15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</p:grpSp>
      </p:grpSp>
      <p:grpSp>
        <p:nvGrpSpPr>
          <p:cNvPr id="23" name="그룹 22">
            <a:extLst>
              <a:ext uri="{FF2B5EF4-FFF2-40B4-BE49-F238E27FC236}">
                <a16:creationId xmlns:a16="http://schemas.microsoft.com/office/drawing/2014/main" id="{BE5A7A7A-DF82-D778-4A89-8817DC84955C}"/>
              </a:ext>
            </a:extLst>
          </p:cNvPr>
          <p:cNvGrpSpPr/>
          <p:nvPr/>
        </p:nvGrpSpPr>
        <p:grpSpPr>
          <a:xfrm>
            <a:off x="979549" y="3033531"/>
            <a:ext cx="4957935" cy="400110"/>
            <a:chOff x="737168" y="2351285"/>
            <a:chExt cx="4957934" cy="400110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C7F0A87D-EEEC-003D-24D7-FFBACF552FAC}"/>
                </a:ext>
              </a:extLst>
            </p:cNvPr>
            <p:cNvSpPr txBox="1"/>
            <p:nvPr/>
          </p:nvSpPr>
          <p:spPr>
            <a:xfrm>
              <a:off x="1321223" y="2351285"/>
              <a:ext cx="43738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Why Python?</a:t>
              </a:r>
              <a:endPara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039F8CBD-81C8-ED8F-05B9-6300B2362F61}"/>
                </a:ext>
              </a:extLst>
            </p:cNvPr>
            <p:cNvGrpSpPr/>
            <p:nvPr/>
          </p:nvGrpSpPr>
          <p:grpSpPr>
            <a:xfrm>
              <a:off x="737168" y="2369371"/>
              <a:ext cx="360000" cy="363938"/>
              <a:chOff x="739240" y="2737996"/>
              <a:chExt cx="297000" cy="297000"/>
            </a:xfrm>
          </p:grpSpPr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877CF28A-30F4-E968-0F0D-233064E26C41}"/>
                  </a:ext>
                </a:extLst>
              </p:cNvPr>
              <p:cNvSpPr/>
              <p:nvPr/>
            </p:nvSpPr>
            <p:spPr>
              <a:xfrm>
                <a:off x="739240" y="2737996"/>
                <a:ext cx="297000" cy="297000"/>
              </a:xfrm>
              <a:prstGeom prst="roundRect">
                <a:avLst>
                  <a:gd name="adj" fmla="val 12828"/>
                </a:avLst>
              </a:prstGeom>
              <a:solidFill>
                <a:srgbClr val="062552"/>
              </a:solidFill>
              <a:ln>
                <a:solidFill>
                  <a:srgbClr val="005023">
                    <a:alpha val="0"/>
                  </a:srgbClr>
                </a:solidFill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611EABBC-C70F-C9EA-43D5-A04F145FE1DC}"/>
                  </a:ext>
                </a:extLst>
              </p:cNvPr>
              <p:cNvSpPr txBox="1"/>
              <p:nvPr/>
            </p:nvSpPr>
            <p:spPr>
              <a:xfrm>
                <a:off x="739240" y="2754633"/>
                <a:ext cx="297000" cy="263727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5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2</a:t>
                </a:r>
                <a:endParaRPr lang="ko-KR" altLang="en-US" sz="15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7DFBB4D-112D-5783-BD01-98D7AE48E988}"/>
              </a:ext>
            </a:extLst>
          </p:cNvPr>
          <p:cNvGrpSpPr/>
          <p:nvPr/>
        </p:nvGrpSpPr>
        <p:grpSpPr>
          <a:xfrm>
            <a:off x="965158" y="4014214"/>
            <a:ext cx="6004260" cy="400110"/>
            <a:chOff x="722950" y="2906401"/>
            <a:chExt cx="6004260" cy="400110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EA0ACA3-2694-FA73-396A-C8457BF07E86}"/>
                </a:ext>
              </a:extLst>
            </p:cNvPr>
            <p:cNvSpPr txBox="1"/>
            <p:nvPr/>
          </p:nvSpPr>
          <p:spPr>
            <a:xfrm>
              <a:off x="1321222" y="2906401"/>
              <a:ext cx="54059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VS Code &amp; </a:t>
              </a:r>
              <a:r>
                <a:rPr lang="en-US" altLang="ko-KR" sz="2000" dirty="0" err="1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Jupyter</a:t>
              </a:r>
              <a:r>
                <a:rPr lang="en-US" altLang="ko-KR" sz="2000" dirty="0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 Notebook Installation</a:t>
              </a:r>
              <a:endPara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FB6265E6-B5C2-0700-E74A-C11755EB8903}"/>
                </a:ext>
              </a:extLst>
            </p:cNvPr>
            <p:cNvGrpSpPr/>
            <p:nvPr/>
          </p:nvGrpSpPr>
          <p:grpSpPr>
            <a:xfrm>
              <a:off x="722950" y="2924487"/>
              <a:ext cx="360000" cy="363938"/>
              <a:chOff x="737168" y="3487155"/>
              <a:chExt cx="297000" cy="297000"/>
            </a:xfrm>
          </p:grpSpPr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248E20F8-139A-F654-18D7-50D685D20854}"/>
                  </a:ext>
                </a:extLst>
              </p:cNvPr>
              <p:cNvSpPr/>
              <p:nvPr/>
            </p:nvSpPr>
            <p:spPr>
              <a:xfrm>
                <a:off x="737168" y="3487155"/>
                <a:ext cx="297000" cy="297000"/>
              </a:xfrm>
              <a:prstGeom prst="roundRect">
                <a:avLst>
                  <a:gd name="adj" fmla="val 12828"/>
                </a:avLst>
              </a:prstGeom>
              <a:solidFill>
                <a:srgbClr val="062552"/>
              </a:solidFill>
              <a:ln>
                <a:solidFill>
                  <a:srgbClr val="005023">
                    <a:alpha val="0"/>
                  </a:srgbClr>
                </a:solidFill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5E3A034A-E56A-D3BC-5258-648FB8C3F3DC}"/>
                  </a:ext>
                </a:extLst>
              </p:cNvPr>
              <p:cNvSpPr txBox="1"/>
              <p:nvPr/>
            </p:nvSpPr>
            <p:spPr>
              <a:xfrm>
                <a:off x="737168" y="3503792"/>
                <a:ext cx="297000" cy="263727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5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3</a:t>
                </a:r>
                <a:endParaRPr lang="ko-KR" altLang="en-US" sz="15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</p:grp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42DD0100-ADC7-32F5-C6F4-DBE2D91E463A}"/>
              </a:ext>
            </a:extLst>
          </p:cNvPr>
          <p:cNvGrpSpPr/>
          <p:nvPr/>
        </p:nvGrpSpPr>
        <p:grpSpPr>
          <a:xfrm>
            <a:off x="979721" y="4992597"/>
            <a:ext cx="4957935" cy="400110"/>
            <a:chOff x="737168" y="3782357"/>
            <a:chExt cx="4957934" cy="40011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E4B133B0-1C95-98D3-1300-8D80C9AB2EF0}"/>
                </a:ext>
              </a:extLst>
            </p:cNvPr>
            <p:cNvSpPr txBox="1"/>
            <p:nvPr/>
          </p:nvSpPr>
          <p:spPr>
            <a:xfrm>
              <a:off x="1321223" y="3782357"/>
              <a:ext cx="437387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 err="1">
                  <a:ln>
                    <a:solidFill>
                      <a:schemeClr val="tx1">
                        <a:alpha val="0"/>
                      </a:schemeClr>
                    </a:solidFill>
                  </a:ln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rPr>
                <a:t>Pratice</a:t>
              </a:r>
              <a:endParaRPr lang="ko-KR" altLang="en-US" sz="2000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endParaRPr>
            </a:p>
          </p:txBody>
        </p:sp>
        <p:grpSp>
          <p:nvGrpSpPr>
            <p:cNvPr id="35" name="그룹 34">
              <a:extLst>
                <a:ext uri="{FF2B5EF4-FFF2-40B4-BE49-F238E27FC236}">
                  <a16:creationId xmlns:a16="http://schemas.microsoft.com/office/drawing/2014/main" id="{F2302549-5AB0-8DAA-6111-3CCD48C94E4C}"/>
                </a:ext>
              </a:extLst>
            </p:cNvPr>
            <p:cNvGrpSpPr/>
            <p:nvPr/>
          </p:nvGrpSpPr>
          <p:grpSpPr>
            <a:xfrm>
              <a:off x="737168" y="3800443"/>
              <a:ext cx="360000" cy="363938"/>
              <a:chOff x="737733" y="4236314"/>
              <a:chExt cx="297000" cy="297000"/>
            </a:xfrm>
          </p:grpSpPr>
          <p:sp>
            <p:nvSpPr>
              <p:cNvPr id="36" name="사각형: 둥근 모서리 35">
                <a:extLst>
                  <a:ext uri="{FF2B5EF4-FFF2-40B4-BE49-F238E27FC236}">
                    <a16:creationId xmlns:a16="http://schemas.microsoft.com/office/drawing/2014/main" id="{1C505768-7FD3-10DE-E3CB-464ED29C4D56}"/>
                  </a:ext>
                </a:extLst>
              </p:cNvPr>
              <p:cNvSpPr/>
              <p:nvPr/>
            </p:nvSpPr>
            <p:spPr>
              <a:xfrm>
                <a:off x="737733" y="4236314"/>
                <a:ext cx="297000" cy="297000"/>
              </a:xfrm>
              <a:prstGeom prst="roundRect">
                <a:avLst>
                  <a:gd name="adj" fmla="val 12828"/>
                </a:avLst>
              </a:prstGeom>
              <a:solidFill>
                <a:srgbClr val="062552"/>
              </a:solidFill>
              <a:ln>
                <a:solidFill>
                  <a:srgbClr val="005023">
                    <a:alpha val="0"/>
                  </a:srgbClr>
                </a:solidFill>
              </a:ln>
            </p:spPr>
            <p:style>
              <a:lnRef idx="2">
                <a:schemeClr val="dk1">
                  <a:shade val="15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5E5AD148-A48C-8ED8-3E14-248B1A9C0FE8}"/>
                  </a:ext>
                </a:extLst>
              </p:cNvPr>
              <p:cNvSpPr txBox="1"/>
              <p:nvPr/>
            </p:nvSpPr>
            <p:spPr>
              <a:xfrm>
                <a:off x="737733" y="4252951"/>
                <a:ext cx="297000" cy="263727"/>
              </a:xfrm>
              <a:prstGeom prst="rect">
                <a:avLst/>
              </a:prstGeom>
              <a:noFill/>
              <a:ln>
                <a:solidFill>
                  <a:schemeClr val="bg1">
                    <a:alpha val="0"/>
                  </a:schemeClr>
                </a:solidFill>
              </a:ln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1500" dirty="0">
                    <a:solidFill>
                      <a:schemeClr val="bg1"/>
                    </a:solidFill>
                    <a:latin typeface="에스코어 드림 5 Medium" panose="020B0503030302020204" pitchFamily="34" charset="-127"/>
                    <a:ea typeface="에스코어 드림 5 Medium" panose="020B0503030302020204" pitchFamily="34" charset="-127"/>
                  </a:rPr>
                  <a:t>4</a:t>
                </a:r>
                <a:endParaRPr lang="ko-KR" altLang="en-US" sz="1500" dirty="0">
                  <a:solidFill>
                    <a:schemeClr val="bg1"/>
                  </a:solidFill>
                  <a:latin typeface="에스코어 드림 5 Medium" panose="020B0503030302020204" pitchFamily="34" charset="-127"/>
                  <a:ea typeface="에스코어 드림 5 Medium" panose="020B0503030302020204" pitchFamily="34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855827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64272-95DB-0F01-EA73-A6B7960A7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873CC3F-E77E-9222-FF32-9603C65F285D}"/>
              </a:ext>
            </a:extLst>
          </p:cNvPr>
          <p:cNvSpPr txBox="1"/>
          <p:nvPr/>
        </p:nvSpPr>
        <p:spPr>
          <a:xfrm>
            <a:off x="409575" y="127346"/>
            <a:ext cx="4373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+mj-lt"/>
                <a:ea typeface="에스코어 드림 5 Medium" panose="020B0503030302020204" pitchFamily="34" charset="-127"/>
                <a:cs typeface="Times New Roman" panose="02020603050405020304" pitchFamily="18" charset="0"/>
              </a:rPr>
              <a:t>What is Programming?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7670CF-A97A-23E4-698B-35761E823707}"/>
              </a:ext>
            </a:extLst>
          </p:cNvPr>
          <p:cNvSpPr txBox="1"/>
          <p:nvPr/>
        </p:nvSpPr>
        <p:spPr>
          <a:xfrm>
            <a:off x="590550" y="1074087"/>
            <a:ext cx="10369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Wingdings" panose="05000000000000000000" pitchFamily="2" charset="2"/>
              <a:buChar char="§"/>
              <a:defRPr>
                <a:ln>
                  <a:solidFill>
                    <a:schemeClr val="tx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defRPr>
            </a:lvl1pPr>
          </a:lstStyle>
          <a:p>
            <a:r>
              <a:rPr lang="en-US" altLang="ko-KR" sz="2000" b="1" dirty="0">
                <a:latin typeface="+mj-lt"/>
                <a:cs typeface="Times New Roman" panose="02020603050405020304" pitchFamily="18" charset="0"/>
              </a:rPr>
              <a:t>Programming (or Coding)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F50E7140-7853-5ADF-C8B0-B15277DF880E}"/>
              </a:ext>
            </a:extLst>
          </p:cNvPr>
          <p:cNvSpPr txBox="1"/>
          <p:nvPr/>
        </p:nvSpPr>
        <p:spPr>
          <a:xfrm>
            <a:off x="791187" y="1535750"/>
            <a:ext cx="10562613" cy="420564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 algn="just" defTabSz="914400" rtl="0" eaLnBrk="1" latinLnBrk="1" hangingPunct="1">
              <a:lnSpc>
                <a:spcPct val="200000"/>
              </a:lnSpc>
              <a:buFont typeface="Arial" panose="020B0604020202020204" pitchFamily="34" charset="0"/>
              <a:buChar char="•"/>
              <a:defRPr sz="1600" kern="12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D0D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프로그래밍</a:t>
            </a:r>
            <a:r>
              <a:rPr lang="en-US" altLang="ko-KR" b="1" dirty="0">
                <a:latin typeface="+mn-ea"/>
                <a:cs typeface="Times New Roman" panose="02020603050405020304" pitchFamily="18" charset="0"/>
              </a:rPr>
              <a:t>?</a:t>
            </a:r>
          </a:p>
        </p:txBody>
      </p:sp>
      <p:sp>
        <p:nvSpPr>
          <p:cNvPr id="3" name="슬라이드 번호 개체 틀 3">
            <a:extLst>
              <a:ext uri="{FF2B5EF4-FFF2-40B4-BE49-F238E27FC236}">
                <a16:creationId xmlns:a16="http://schemas.microsoft.com/office/drawing/2014/main" id="{55808B44-A0FD-08BA-9AC5-CF8209A7F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F4DD306-941C-4514-9891-D86491A8105A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385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2B8FC8-4F98-5043-2BF4-EB1EFED09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DD56F48D-3BC6-9F69-8AD1-1F993504362D}"/>
              </a:ext>
            </a:extLst>
          </p:cNvPr>
          <p:cNvSpPr txBox="1"/>
          <p:nvPr/>
        </p:nvSpPr>
        <p:spPr>
          <a:xfrm>
            <a:off x="409575" y="127346"/>
            <a:ext cx="43738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+mj-lt"/>
                <a:ea typeface="에스코어 드림 5 Medium" panose="020B0503030302020204" pitchFamily="34" charset="-127"/>
                <a:cs typeface="Times New Roman" panose="02020603050405020304" pitchFamily="18" charset="0"/>
              </a:rPr>
              <a:t>What is Programming?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A33C42-58A5-CADB-B213-DF06FFA9EB51}"/>
              </a:ext>
            </a:extLst>
          </p:cNvPr>
          <p:cNvSpPr txBox="1"/>
          <p:nvPr/>
        </p:nvSpPr>
        <p:spPr>
          <a:xfrm>
            <a:off x="590550" y="1074087"/>
            <a:ext cx="10369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Wingdings" panose="05000000000000000000" pitchFamily="2" charset="2"/>
              <a:buChar char="§"/>
              <a:defRPr>
                <a:ln>
                  <a:solidFill>
                    <a:schemeClr val="tx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defRPr>
            </a:lvl1pPr>
          </a:lstStyle>
          <a:p>
            <a:r>
              <a:rPr lang="ko-KR" altLang="en-US" sz="2000" b="1" dirty="0">
                <a:latin typeface="+mj-lt"/>
                <a:cs typeface="Times New Roman" panose="02020603050405020304" pitchFamily="18" charset="0"/>
              </a:rPr>
              <a:t>프로그램</a:t>
            </a:r>
            <a:r>
              <a:rPr lang="en-US" altLang="ko-KR" sz="2000" b="1" dirty="0">
                <a:latin typeface="+mj-lt"/>
                <a:cs typeface="Times New Roman" panose="02020603050405020304" pitchFamily="18" charset="0"/>
              </a:rPr>
              <a:t> (Program)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934B0F93-430B-D317-5104-369207573C1B}"/>
              </a:ext>
            </a:extLst>
          </p:cNvPr>
          <p:cNvSpPr txBox="1"/>
          <p:nvPr/>
        </p:nvSpPr>
        <p:spPr>
          <a:xfrm>
            <a:off x="791187" y="1535750"/>
            <a:ext cx="10562613" cy="789896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 algn="just" defTabSz="914400" rtl="0" eaLnBrk="1" latinLnBrk="1" hangingPunct="1">
              <a:lnSpc>
                <a:spcPct val="200000"/>
              </a:lnSpc>
              <a:buFont typeface="Arial" panose="020B0604020202020204" pitchFamily="34" charset="0"/>
              <a:buChar char="•"/>
              <a:defRPr sz="1600" kern="12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D0D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ko-KR" altLang="en-US" dirty="0"/>
              <a:t>컴퓨터에게 내리는 명령어의 모음</a:t>
            </a:r>
            <a:endParaRPr lang="en-US" altLang="ko-KR" dirty="0"/>
          </a:p>
          <a:p>
            <a:pPr algn="l">
              <a:lnSpc>
                <a:spcPct val="150000"/>
              </a:lnSpc>
            </a:pPr>
            <a:r>
              <a:rPr lang="ko-KR" altLang="en-US" b="1" dirty="0">
                <a:latin typeface="+mn-ea"/>
                <a:cs typeface="Times New Roman" panose="02020603050405020304" pitchFamily="18" charset="0"/>
              </a:rPr>
              <a:t>미리 작성된 진행 계획이나 순서</a:t>
            </a:r>
            <a:endParaRPr lang="en-US" altLang="ko-KR" b="1" dirty="0">
              <a:latin typeface="+mn-ea"/>
              <a:cs typeface="Times New Roman" panose="02020603050405020304" pitchFamily="18" charset="0"/>
            </a:endParaRPr>
          </a:p>
        </p:txBody>
      </p:sp>
      <p:sp>
        <p:nvSpPr>
          <p:cNvPr id="3" name="슬라이드 번호 개체 틀 3">
            <a:extLst>
              <a:ext uri="{FF2B5EF4-FFF2-40B4-BE49-F238E27FC236}">
                <a16:creationId xmlns:a16="http://schemas.microsoft.com/office/drawing/2014/main" id="{CA5CCAE7-F334-F324-47C8-8CB964FF16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F4DD306-941C-4514-9891-D86491A8105A}" type="slidenum">
              <a:rPr lang="ko-KR" altLang="en-US" smtClean="0"/>
              <a:t>4</a:t>
            </a:fld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8BB6C9-F25A-F606-DFCF-6EA1E2490515}"/>
              </a:ext>
            </a:extLst>
          </p:cNvPr>
          <p:cNvSpPr txBox="1"/>
          <p:nvPr/>
        </p:nvSpPr>
        <p:spPr>
          <a:xfrm>
            <a:off x="590550" y="6278998"/>
            <a:ext cx="60972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900" dirty="0"/>
              <a:t>https://www.nise.go.kr/sedu/pe/pe3/page2_01.html</a:t>
            </a:r>
            <a:endParaRPr lang="en-US" altLang="ko-KR" sz="900" dirty="0"/>
          </a:p>
          <a:p>
            <a:r>
              <a:rPr lang="ko-KR" altLang="en-US" sz="900" dirty="0">
                <a:latin typeface="+mn-ea"/>
              </a:rPr>
              <a:t>윤인성</a:t>
            </a:r>
            <a:r>
              <a:rPr lang="en-US" altLang="ko-KR" sz="900" dirty="0">
                <a:latin typeface="+mn-ea"/>
              </a:rPr>
              <a:t>, ｢</a:t>
            </a:r>
            <a:r>
              <a:rPr lang="ko-KR" altLang="en-US" sz="900" dirty="0">
                <a:latin typeface="+mn-ea"/>
              </a:rPr>
              <a:t>혼자 공부하는 파이썬 개정판</a:t>
            </a:r>
            <a:r>
              <a:rPr lang="en-US" altLang="ko-KR" sz="900" dirty="0">
                <a:latin typeface="+mn-ea"/>
              </a:rPr>
              <a:t>｣, </a:t>
            </a:r>
            <a:r>
              <a:rPr lang="ko-KR" altLang="en-US" sz="900" dirty="0" err="1">
                <a:latin typeface="+mn-ea"/>
              </a:rPr>
              <a:t>한빛미디어</a:t>
            </a:r>
            <a:r>
              <a:rPr lang="en-US" altLang="ko-KR" sz="900" dirty="0">
                <a:latin typeface="+mn-ea"/>
              </a:rPr>
              <a:t>, 2022, 32-33</a:t>
            </a:r>
            <a:r>
              <a:rPr lang="ko-KR" altLang="en-US" sz="900" dirty="0">
                <a:latin typeface="+mn-ea"/>
              </a:rPr>
              <a:t>쪽</a:t>
            </a:r>
          </a:p>
        </p:txBody>
      </p:sp>
    </p:spTree>
    <p:extLst>
      <p:ext uri="{BB962C8B-B14F-4D97-AF65-F5344CB8AC3E}">
        <p14:creationId xmlns:p14="http://schemas.microsoft.com/office/powerpoint/2010/main" val="42902552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7D204D19-EB90-440F-A383-B371501C2E62}"/>
              </a:ext>
            </a:extLst>
          </p:cNvPr>
          <p:cNvSpPr txBox="1">
            <a:spLocks/>
          </p:cNvSpPr>
          <p:nvPr/>
        </p:nvSpPr>
        <p:spPr>
          <a:xfrm>
            <a:off x="4615339" y="3022760"/>
            <a:ext cx="2961322" cy="812483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36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Q&amp;A</a:t>
            </a:r>
            <a:endParaRPr lang="ko-KR" altLang="en-US" sz="3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BAC2E7E-D5CC-43DA-AB96-8363292D1667}"/>
              </a:ext>
            </a:extLst>
          </p:cNvPr>
          <p:cNvCxnSpPr>
            <a:cxnSpLocks/>
          </p:cNvCxnSpPr>
          <p:nvPr/>
        </p:nvCxnSpPr>
        <p:spPr>
          <a:xfrm>
            <a:off x="4615339" y="3835241"/>
            <a:ext cx="2961322" cy="0"/>
          </a:xfrm>
          <a:prstGeom prst="line">
            <a:avLst/>
          </a:prstGeom>
          <a:ln w="19050">
            <a:solidFill>
              <a:srgbClr val="06255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00F8C7E-840D-481F-92B8-0FC4373EEC0E}"/>
              </a:ext>
            </a:extLst>
          </p:cNvPr>
          <p:cNvCxnSpPr>
            <a:cxnSpLocks/>
          </p:cNvCxnSpPr>
          <p:nvPr/>
        </p:nvCxnSpPr>
        <p:spPr>
          <a:xfrm>
            <a:off x="4615339" y="3022758"/>
            <a:ext cx="2961322" cy="0"/>
          </a:xfrm>
          <a:prstGeom prst="line">
            <a:avLst/>
          </a:prstGeom>
          <a:ln w="19050">
            <a:solidFill>
              <a:srgbClr val="06255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4652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사용자 지정 2">
      <a:majorFont>
        <a:latin typeface="에스코어 드림 6 Bold"/>
        <a:ea typeface="에스코어 드림 6 Bold"/>
        <a:cs typeface=""/>
      </a:majorFont>
      <a:minorFont>
        <a:latin typeface="에스코어 드림 4 Regular"/>
        <a:ea typeface="에스코어 드림 4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23151</TotalTime>
  <Words>123</Words>
  <Application>Microsoft Office PowerPoint</Application>
  <PresentationFormat>와이드스크린</PresentationFormat>
  <Paragraphs>28</Paragraphs>
  <Slides>5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에스코어 드림 4 Regular</vt:lpstr>
      <vt:lpstr>에스코어 드림 5 Medium</vt:lpstr>
      <vt:lpstr>Arial</vt:lpstr>
      <vt:lpstr>에스코어 드림 6 Bold</vt:lpstr>
      <vt:lpstr>맑은 고딕</vt:lpstr>
      <vt:lpstr>Office 테마</vt:lpstr>
      <vt:lpstr>1일차 수업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박은희</dc:creator>
  <cp:lastModifiedBy>Minsuh Park</cp:lastModifiedBy>
  <cp:revision>371</cp:revision>
  <cp:lastPrinted>2025-12-11T05:21:28Z</cp:lastPrinted>
  <dcterms:created xsi:type="dcterms:W3CDTF">2024-03-22T07:28:42Z</dcterms:created>
  <dcterms:modified xsi:type="dcterms:W3CDTF">2026-01-23T10:14:35Z</dcterms:modified>
</cp:coreProperties>
</file>

<file path=docProps/thumbnail.jpeg>
</file>